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C0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63" autoAdjust="0"/>
    <p:restoredTop sz="94660"/>
  </p:normalViewPr>
  <p:slideViewPr>
    <p:cSldViewPr>
      <p:cViewPr varScale="1">
        <p:scale>
          <a:sx n="70" d="100"/>
          <a:sy n="70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02D5-EA9F-45A3-BEAE-EB07F05A6658}" type="datetimeFigureOut">
              <a:rPr lang="en-US" smtClean="0"/>
              <a:pPr/>
              <a:t>7/26/2009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F3552-82FF-4D18-BE7A-0C98A97C023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02D5-EA9F-45A3-BEAE-EB07F05A6658}" type="datetimeFigureOut">
              <a:rPr lang="en-US" smtClean="0"/>
              <a:pPr/>
              <a:t>7/26/2009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F3552-82FF-4D18-BE7A-0C98A97C023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02D5-EA9F-45A3-BEAE-EB07F05A6658}" type="datetimeFigureOut">
              <a:rPr lang="en-US" smtClean="0"/>
              <a:pPr/>
              <a:t>7/26/2009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F3552-82FF-4D18-BE7A-0C98A97C023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02D5-EA9F-45A3-BEAE-EB07F05A6658}" type="datetimeFigureOut">
              <a:rPr lang="en-US" smtClean="0"/>
              <a:pPr/>
              <a:t>7/26/2009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F3552-82FF-4D18-BE7A-0C98A97C023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02D5-EA9F-45A3-BEAE-EB07F05A6658}" type="datetimeFigureOut">
              <a:rPr lang="en-US" smtClean="0"/>
              <a:pPr/>
              <a:t>7/26/2009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F3552-82FF-4D18-BE7A-0C98A97C023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02D5-EA9F-45A3-BEAE-EB07F05A6658}" type="datetimeFigureOut">
              <a:rPr lang="en-US" smtClean="0"/>
              <a:pPr/>
              <a:t>7/26/2009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F3552-82FF-4D18-BE7A-0C98A97C023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02D5-EA9F-45A3-BEAE-EB07F05A6658}" type="datetimeFigureOut">
              <a:rPr lang="en-US" smtClean="0"/>
              <a:pPr/>
              <a:t>7/26/2009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F3552-82FF-4D18-BE7A-0C98A97C023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02D5-EA9F-45A3-BEAE-EB07F05A6658}" type="datetimeFigureOut">
              <a:rPr lang="en-US" smtClean="0"/>
              <a:pPr/>
              <a:t>7/26/2009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F3552-82FF-4D18-BE7A-0C98A97C023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02D5-EA9F-45A3-BEAE-EB07F05A6658}" type="datetimeFigureOut">
              <a:rPr lang="en-US" smtClean="0"/>
              <a:pPr/>
              <a:t>7/26/2009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F3552-82FF-4D18-BE7A-0C98A97C023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02D5-EA9F-45A3-BEAE-EB07F05A6658}" type="datetimeFigureOut">
              <a:rPr lang="en-US" smtClean="0"/>
              <a:pPr/>
              <a:t>7/26/2009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F3552-82FF-4D18-BE7A-0C98A97C023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02D5-EA9F-45A3-BEAE-EB07F05A6658}" type="datetimeFigureOut">
              <a:rPr lang="en-US" smtClean="0"/>
              <a:pPr/>
              <a:t>7/26/2009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F3552-82FF-4D18-BE7A-0C98A97C023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02D5-EA9F-45A3-BEAE-EB07F05A6658}" type="datetimeFigureOut">
              <a:rPr lang="en-US" smtClean="0"/>
              <a:pPr/>
              <a:t>7/26/2009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F3552-82FF-4D18-BE7A-0C98A97C023D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christianglobe.com/imageResizerTwo.asp?filename=00000173&amp;suffix=_b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857356" y="2928934"/>
            <a:ext cx="58579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7200" b="1" dirty="0" smtClean="0">
                <a:solidFill>
                  <a:srgbClr val="FF0000"/>
                </a:solidFill>
                <a:latin typeface="Algerian" pitchFamily="82" charset="0"/>
              </a:rPr>
              <a:t>B</a:t>
            </a:r>
            <a:r>
              <a:rPr lang="en-CA" sz="4000" b="1" dirty="0" smtClean="0">
                <a:solidFill>
                  <a:srgbClr val="FF0000"/>
                </a:solidFill>
                <a:latin typeface="Algerian" pitchFamily="82" charset="0"/>
              </a:rPr>
              <a:t>LESSED</a:t>
            </a:r>
            <a:r>
              <a:rPr lang="en-CA" b="1" dirty="0" smtClean="0">
                <a:solidFill>
                  <a:srgbClr val="FF0000"/>
                </a:solidFill>
              </a:rPr>
              <a:t>  </a:t>
            </a:r>
            <a:r>
              <a:rPr lang="en-CA" sz="7200" b="1" dirty="0" smtClean="0">
                <a:solidFill>
                  <a:srgbClr val="FF0000"/>
                </a:solidFill>
                <a:latin typeface="Algerian" pitchFamily="82" charset="0"/>
              </a:rPr>
              <a:t>A</a:t>
            </a:r>
            <a:r>
              <a:rPr lang="en-CA" sz="4000" b="1" dirty="0" smtClean="0">
                <a:solidFill>
                  <a:srgbClr val="FF0000"/>
                </a:solidFill>
                <a:latin typeface="Algerian" pitchFamily="82" charset="0"/>
              </a:rPr>
              <a:t>SSURANCE</a:t>
            </a:r>
          </a:p>
          <a:p>
            <a:r>
              <a:rPr lang="en-CA" sz="4000" b="1" dirty="0" smtClean="0">
                <a:solidFill>
                  <a:srgbClr val="FF0000"/>
                </a:solidFill>
                <a:latin typeface="Algerian" pitchFamily="82" charset="0"/>
              </a:rPr>
              <a:t>      </a:t>
            </a:r>
            <a:r>
              <a:rPr lang="en-CA" sz="4000" b="1" dirty="0" smtClean="0">
                <a:solidFill>
                  <a:srgbClr val="FFFF00"/>
                </a:solidFill>
                <a:latin typeface="Algerian" pitchFamily="82" charset="0"/>
              </a:rPr>
              <a:t>1</a:t>
            </a:r>
            <a:r>
              <a:rPr lang="en-CA" sz="4000" b="1" baseline="30000" dirty="0" smtClean="0">
                <a:solidFill>
                  <a:srgbClr val="FFFF00"/>
                </a:solidFill>
                <a:latin typeface="Algerian" pitchFamily="82" charset="0"/>
              </a:rPr>
              <a:t>st</a:t>
            </a:r>
            <a:r>
              <a:rPr lang="en-CA" sz="4000" b="1" dirty="0" smtClean="0">
                <a:solidFill>
                  <a:srgbClr val="FFFF00"/>
                </a:solidFill>
                <a:latin typeface="Algerian" pitchFamily="82" charset="0"/>
              </a:rPr>
              <a:t> John 5: 1-13</a:t>
            </a:r>
            <a:endParaRPr lang="en-CA" sz="4000" b="1" dirty="0">
              <a:solidFill>
                <a:srgbClr val="FFFF00"/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christianglobe.com/imageResizerTwo.asp?filename=00001230&amp;suffix=_b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142976" y="2643182"/>
            <a:ext cx="67668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b="1" dirty="0" smtClean="0">
                <a:solidFill>
                  <a:srgbClr val="00B050"/>
                </a:solidFill>
                <a:latin typeface="Algerian" pitchFamily="82" charset="0"/>
              </a:rPr>
              <a:t>ASSURANCE </a:t>
            </a:r>
            <a:r>
              <a:rPr lang="en-CA" sz="4000" dirty="0" smtClean="0">
                <a:solidFill>
                  <a:srgbClr val="00B050"/>
                </a:solidFill>
                <a:latin typeface="Algerian" pitchFamily="82" charset="0"/>
              </a:rPr>
              <a:t>OF SALVATION</a:t>
            </a:r>
            <a:endParaRPr lang="en-CA" sz="4000" dirty="0">
              <a:solidFill>
                <a:srgbClr val="00B050"/>
              </a:solidFill>
              <a:latin typeface="Algerian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8662" y="3500438"/>
            <a:ext cx="7420108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 smtClean="0">
                <a:solidFill>
                  <a:srgbClr val="FF0000"/>
                </a:solidFill>
              </a:rPr>
              <a:t>A Christian cannot be EFFECTIVE as a Christian if they don’t have the</a:t>
            </a:r>
          </a:p>
          <a:p>
            <a:r>
              <a:rPr lang="en-CA" sz="2000" b="1" dirty="0">
                <a:solidFill>
                  <a:srgbClr val="FF0000"/>
                </a:solidFill>
              </a:rPr>
              <a:t> </a:t>
            </a:r>
            <a:r>
              <a:rPr lang="en-CA" sz="2000" b="1" dirty="0" smtClean="0">
                <a:solidFill>
                  <a:srgbClr val="FF0000"/>
                </a:solidFill>
              </a:rPr>
              <a:t>                  </a:t>
            </a:r>
            <a:r>
              <a:rPr lang="en-CA" sz="2000" b="1" dirty="0" smtClean="0">
                <a:solidFill>
                  <a:srgbClr val="FF0000"/>
                </a:solidFill>
                <a:latin typeface="Algerian" pitchFamily="82" charset="0"/>
              </a:rPr>
              <a:t>ASSURANCE</a:t>
            </a:r>
            <a:r>
              <a:rPr lang="en-CA" sz="2000" b="1" dirty="0" smtClean="0">
                <a:solidFill>
                  <a:srgbClr val="FF0000"/>
                </a:solidFill>
              </a:rPr>
              <a:t>  of their </a:t>
            </a:r>
            <a:r>
              <a:rPr lang="en-CA" sz="2000" b="1" dirty="0" smtClean="0">
                <a:solidFill>
                  <a:srgbClr val="FF0000"/>
                </a:solidFill>
                <a:latin typeface="Algerian" pitchFamily="82" charset="0"/>
              </a:rPr>
              <a:t>salvation</a:t>
            </a:r>
            <a:r>
              <a:rPr lang="en-CA" sz="2000" b="1" dirty="0" smtClean="0">
                <a:solidFill>
                  <a:srgbClr val="FF0000"/>
                </a:solidFill>
              </a:rPr>
              <a:t>.</a:t>
            </a:r>
            <a:r>
              <a:rPr lang="en-CA" dirty="0" smtClean="0"/>
              <a:t/>
            </a:r>
            <a:br>
              <a:rPr lang="en-CA" dirty="0" smtClean="0"/>
            </a:b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christianglobe.com/imageResizerTwo.asp?filename=00000827&amp;suffix=_b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29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00166" y="4143380"/>
            <a:ext cx="526179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u="sng" dirty="0" smtClean="0">
                <a:solidFill>
                  <a:srgbClr val="0000FF"/>
                </a:solidFill>
                <a:latin typeface="Algerian" pitchFamily="82" charset="0"/>
              </a:rPr>
              <a:t>       ARE YOU PREPARED / READY</a:t>
            </a:r>
          </a:p>
          <a:p>
            <a:r>
              <a:rPr lang="en-CA" sz="2400" b="1" dirty="0">
                <a:solidFill>
                  <a:srgbClr val="FF0000"/>
                </a:solidFill>
                <a:latin typeface="Algerian" pitchFamily="82" charset="0"/>
              </a:rPr>
              <a:t> </a:t>
            </a:r>
            <a:r>
              <a:rPr lang="en-CA" sz="2400" b="1" dirty="0" smtClean="0">
                <a:solidFill>
                  <a:srgbClr val="FF0000"/>
                </a:solidFill>
                <a:latin typeface="Algerian" pitchFamily="82" charset="0"/>
              </a:rPr>
              <a:t>       </a:t>
            </a:r>
            <a:r>
              <a:rPr lang="en-CA" sz="4000" b="1" dirty="0" smtClean="0">
                <a:solidFill>
                  <a:srgbClr val="FF0000"/>
                </a:solidFill>
                <a:latin typeface="Algerian" pitchFamily="82" charset="0"/>
              </a:rPr>
              <a:t>JESUS</a:t>
            </a:r>
            <a:r>
              <a:rPr lang="en-CA" sz="2400" b="1" dirty="0" smtClean="0">
                <a:solidFill>
                  <a:srgbClr val="FF0000"/>
                </a:solidFill>
                <a:latin typeface="Algerian" pitchFamily="82" charset="0"/>
              </a:rPr>
              <a:t> IS YOUR </a:t>
            </a:r>
            <a:r>
              <a:rPr lang="en-CA" sz="4000" b="1" dirty="0" smtClean="0">
                <a:solidFill>
                  <a:srgbClr val="FF0000"/>
                </a:solidFill>
                <a:latin typeface="Algerian" pitchFamily="82" charset="0"/>
              </a:rPr>
              <a:t>KING </a:t>
            </a:r>
            <a:endParaRPr lang="en-CA" sz="2400" b="1" dirty="0" smtClean="0">
              <a:solidFill>
                <a:srgbClr val="FF0000"/>
              </a:solidFill>
              <a:latin typeface="Algerian" pitchFamily="82" charset="0"/>
            </a:endParaRPr>
          </a:p>
          <a:p>
            <a:r>
              <a:rPr lang="en-CA" sz="2400" b="1" dirty="0" smtClean="0">
                <a:solidFill>
                  <a:srgbClr val="FF0000"/>
                </a:solidFill>
                <a:latin typeface="Algerian" pitchFamily="82" charset="0"/>
              </a:rPr>
              <a:t>         HE  IS  </a:t>
            </a:r>
            <a:r>
              <a:rPr lang="en-CA" sz="2400" b="1" dirty="0" err="1" smtClean="0">
                <a:solidFill>
                  <a:srgbClr val="FF0000"/>
                </a:solidFill>
                <a:latin typeface="Algerian" pitchFamily="82" charset="0"/>
              </a:rPr>
              <a:t>COMMING</a:t>
            </a:r>
            <a:r>
              <a:rPr lang="en-CA" sz="2400" b="1" smtClean="0">
                <a:solidFill>
                  <a:srgbClr val="FF0000"/>
                </a:solidFill>
                <a:latin typeface="Algerian" pitchFamily="82" charset="0"/>
              </a:rPr>
              <a:t> AGAIN </a:t>
            </a:r>
            <a:endParaRPr lang="en-CA" sz="2400" b="1" dirty="0" smtClean="0">
              <a:solidFill>
                <a:srgbClr val="FF0000"/>
              </a:solidFill>
              <a:latin typeface="Algerian" pitchFamily="82" charset="0"/>
            </a:endParaRPr>
          </a:p>
          <a:p>
            <a:r>
              <a:rPr lang="en-CA" sz="2400" b="1" dirty="0" smtClean="0">
                <a:solidFill>
                  <a:srgbClr val="FF0000"/>
                </a:solidFill>
                <a:latin typeface="Algerian" pitchFamily="82" charset="0"/>
              </a:rPr>
              <a:t>TO TAKE HIS BRIDE ( you) WITH HIM   </a:t>
            </a:r>
            <a:r>
              <a:rPr lang="en-CA" dirty="0" smtClean="0"/>
              <a:t/>
            </a:r>
            <a:br>
              <a:rPr lang="en-CA" dirty="0" smtClean="0"/>
            </a:b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christianglobe.com/imageResizerTwo.asp?filename=00000601&amp;suffix=_b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42910" y="0"/>
            <a:ext cx="3080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b="1" dirty="0" smtClean="0">
                <a:solidFill>
                  <a:srgbClr val="FF0000"/>
                </a:solidFill>
                <a:latin typeface="Algerian" pitchFamily="82" charset="0"/>
              </a:rPr>
              <a:t>OBEDIENCE</a:t>
            </a:r>
            <a:endParaRPr lang="en-CA" sz="4000" b="1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8596" y="642918"/>
            <a:ext cx="842968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400" dirty="0" smtClean="0">
                <a:solidFill>
                  <a:srgbClr val="FF0000"/>
                </a:solidFill>
                <a:latin typeface="Algerian" pitchFamily="82" charset="0"/>
              </a:rPr>
              <a:t>The heart of being a Christian is living in OBEDIENCE to God and His Word.</a:t>
            </a:r>
            <a:endParaRPr lang="en-CA" sz="2400" dirty="0" smtClean="0">
              <a:solidFill>
                <a:srgbClr val="000C05"/>
              </a:solidFill>
              <a:latin typeface="Algerian" pitchFamily="82" charset="0"/>
            </a:endParaRPr>
          </a:p>
          <a:p>
            <a:r>
              <a:rPr lang="en-CA" sz="4000" dirty="0" err="1" smtClean="0">
                <a:solidFill>
                  <a:srgbClr val="000C05"/>
                </a:solidFill>
                <a:latin typeface="Algerian" pitchFamily="82" charset="0"/>
                <a:cs typeface="Arial" pitchFamily="34" charset="0"/>
              </a:rPr>
              <a:t>DISOBIDIENCE</a:t>
            </a:r>
            <a:r>
              <a:rPr lang="en-CA" sz="2400" b="1" dirty="0" smtClean="0">
                <a:solidFill>
                  <a:srgbClr val="C00000"/>
                </a:solidFill>
                <a:latin typeface="Algerian" pitchFamily="82" charset="0"/>
                <a:cs typeface="Arial" pitchFamily="34" charset="0"/>
              </a:rPr>
              <a:t> would be like passing your driver’s test, getting your license …</a:t>
            </a:r>
          </a:p>
          <a:p>
            <a:r>
              <a:rPr lang="en-CA" sz="2400" b="1" dirty="0" smtClean="0">
                <a:solidFill>
                  <a:srgbClr val="C00000"/>
                </a:solidFill>
                <a:latin typeface="Algerian" pitchFamily="82" charset="0"/>
                <a:cs typeface="Arial" pitchFamily="34" charset="0"/>
              </a:rPr>
              <a:t> then ignoring all the rules of the road </a:t>
            </a:r>
          </a:p>
          <a:p>
            <a:r>
              <a:rPr lang="en-CA" sz="2400" b="1" dirty="0" smtClean="0">
                <a:solidFill>
                  <a:srgbClr val="C00000"/>
                </a:solidFill>
                <a:latin typeface="Algerian" pitchFamily="82" charset="0"/>
                <a:cs typeface="Arial" pitchFamily="34" charset="0"/>
              </a:rPr>
              <a:t>… you’re headed for trouble … </a:t>
            </a:r>
          </a:p>
          <a:p>
            <a:endParaRPr lang="en-CA" sz="2400" b="1" dirty="0">
              <a:solidFill>
                <a:srgbClr val="C00000"/>
              </a:solidFill>
              <a:latin typeface="Algerian" pitchFamily="82" charset="0"/>
              <a:cs typeface="Arial" pitchFamily="34" charset="0"/>
            </a:endParaRPr>
          </a:p>
          <a:p>
            <a:r>
              <a:rPr lang="en-CA" sz="24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/>
            </a:r>
            <a:br>
              <a:rPr lang="en-CA" sz="24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</a:br>
            <a:r>
              <a:rPr lang="en-CA" dirty="0" smtClean="0">
                <a:latin typeface="Aharoni" pitchFamily="2" charset="-79"/>
                <a:cs typeface="Aharoni" pitchFamily="2" charset="-79"/>
              </a:rPr>
              <a:t/>
            </a:r>
            <a:br>
              <a:rPr lang="en-CA" dirty="0" smtClean="0">
                <a:latin typeface="Aharoni" pitchFamily="2" charset="-79"/>
                <a:cs typeface="Aharoni" pitchFamily="2" charset="-79"/>
              </a:rPr>
            </a:br>
            <a:r>
              <a:rPr lang="en-CA" dirty="0" smtClean="0">
                <a:latin typeface="Aharoni" pitchFamily="2" charset="-79"/>
                <a:cs typeface="Aharoni" pitchFamily="2" charset="-79"/>
              </a:rPr>
              <a:t> </a:t>
            </a:r>
            <a:br>
              <a:rPr lang="en-CA" dirty="0" smtClean="0">
                <a:latin typeface="Aharoni" pitchFamily="2" charset="-79"/>
                <a:cs typeface="Aharoni" pitchFamily="2" charset="-79"/>
              </a:rPr>
            </a:br>
            <a:r>
              <a:rPr lang="en-CA" dirty="0" smtClean="0">
                <a:latin typeface="Aharoni" pitchFamily="2" charset="-79"/>
                <a:cs typeface="Aharoni" pitchFamily="2" charset="-79"/>
              </a:rPr>
              <a:t/>
            </a:r>
            <a:br>
              <a:rPr lang="en-CA" dirty="0" smtClean="0">
                <a:latin typeface="Aharoni" pitchFamily="2" charset="-79"/>
                <a:cs typeface="Aharoni" pitchFamily="2" charset="-79"/>
              </a:rPr>
            </a:br>
            <a:endParaRPr lang="en-CA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christianglobe.com/imageResizerTwo.asp?filename=00000765&amp;suffix=_b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500694" y="1857364"/>
            <a:ext cx="28908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dirty="0" smtClean="0">
                <a:solidFill>
                  <a:srgbClr val="FFFF00"/>
                </a:solidFill>
                <a:latin typeface="Algerian" pitchFamily="82" charset="0"/>
              </a:rPr>
              <a:t>please</a:t>
            </a:r>
          </a:p>
          <a:p>
            <a:r>
              <a:rPr lang="en-CA" sz="5400" dirty="0" smtClean="0">
                <a:solidFill>
                  <a:srgbClr val="FFFF00"/>
                </a:solidFill>
                <a:latin typeface="Algerian" pitchFamily="82" charset="0"/>
              </a:rPr>
              <a:t>PRAY....</a:t>
            </a:r>
            <a:endParaRPr lang="en-CA" sz="5400" dirty="0">
              <a:solidFill>
                <a:srgbClr val="FFFF00"/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christianglobe.com/imageResizerTwo.asp?filename=00000173&amp;suffix=_1_b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428992" y="928670"/>
            <a:ext cx="2428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1" dirty="0" smtClean="0">
                <a:solidFill>
                  <a:srgbClr val="FF0000"/>
                </a:solidFill>
                <a:latin typeface="Algerian" pitchFamily="82" charset="0"/>
              </a:rPr>
              <a:t>BLESSED</a:t>
            </a:r>
            <a:r>
              <a:rPr lang="en-CA" sz="1600" b="1" dirty="0" smtClean="0">
                <a:solidFill>
                  <a:srgbClr val="FF0000"/>
                </a:solidFill>
              </a:rPr>
              <a:t>  </a:t>
            </a:r>
            <a:r>
              <a:rPr lang="en-CA" sz="1600" b="1" dirty="0" smtClean="0">
                <a:solidFill>
                  <a:srgbClr val="FF0000"/>
                </a:solidFill>
                <a:latin typeface="Algerian" pitchFamily="82" charset="0"/>
              </a:rPr>
              <a:t>ASSURANCE</a:t>
            </a:r>
          </a:p>
          <a:p>
            <a:r>
              <a:rPr lang="en-CA" sz="1600" b="1" dirty="0" smtClean="0">
                <a:solidFill>
                  <a:srgbClr val="FF0000"/>
                </a:solidFill>
                <a:latin typeface="Algerian" pitchFamily="82" charset="0"/>
              </a:rPr>
              <a:t>      </a:t>
            </a:r>
            <a:r>
              <a:rPr lang="en-CA" sz="1600" b="1" dirty="0" smtClean="0">
                <a:solidFill>
                  <a:srgbClr val="FFFF00"/>
                </a:solidFill>
                <a:latin typeface="Algerian" pitchFamily="82" charset="0"/>
              </a:rPr>
              <a:t>1</a:t>
            </a:r>
            <a:r>
              <a:rPr lang="en-CA" sz="1600" b="1" baseline="30000" dirty="0" smtClean="0">
                <a:solidFill>
                  <a:srgbClr val="FFFF00"/>
                </a:solidFill>
                <a:latin typeface="Algerian" pitchFamily="82" charset="0"/>
              </a:rPr>
              <a:t>st</a:t>
            </a:r>
            <a:r>
              <a:rPr lang="en-CA" sz="1600" b="1" dirty="0" smtClean="0">
                <a:solidFill>
                  <a:srgbClr val="FFFF00"/>
                </a:solidFill>
                <a:latin typeface="Algerian" pitchFamily="82" charset="0"/>
              </a:rPr>
              <a:t> John 5: 1-13</a:t>
            </a:r>
            <a:endParaRPr lang="en-CA" sz="1600" b="1" dirty="0"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2857496"/>
            <a:ext cx="83131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/>
              <a:t>-</a:t>
            </a:r>
            <a:r>
              <a:rPr lang="en-CA" sz="1400" dirty="0" smtClean="0">
                <a:solidFill>
                  <a:srgbClr val="FFFF00"/>
                </a:solidFill>
                <a:latin typeface="Arial Black" pitchFamily="34" charset="0"/>
              </a:rPr>
              <a:t> John’s gospel was written to encourage people to believe in Christ for eternal life</a:t>
            </a:r>
            <a:r>
              <a:rPr lang="en-CA" sz="1400" dirty="0" smtClean="0"/>
              <a:t/>
            </a:r>
            <a:br>
              <a:rPr lang="en-CA" sz="1400" dirty="0" smtClean="0"/>
            </a:br>
            <a:endParaRPr lang="en-CA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3786190"/>
            <a:ext cx="799930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FF00"/>
                </a:solidFill>
                <a:latin typeface="Algerian" pitchFamily="82" charset="0"/>
              </a:rPr>
              <a:t>John’s first epistle was written to believers that we “may know</a:t>
            </a:r>
          </a:p>
          <a:p>
            <a:endParaRPr lang="en-CA" dirty="0">
              <a:solidFill>
                <a:srgbClr val="FFFF00"/>
              </a:solidFill>
              <a:latin typeface="Algerian" pitchFamily="82" charset="0"/>
            </a:endParaRPr>
          </a:p>
          <a:p>
            <a:r>
              <a:rPr lang="en-CA" dirty="0" smtClean="0">
                <a:solidFill>
                  <a:srgbClr val="FFFF00"/>
                </a:solidFill>
                <a:latin typeface="Algerian" pitchFamily="82" charset="0"/>
              </a:rPr>
              <a:t> that we have eternal life”</a:t>
            </a:r>
          </a:p>
          <a:p>
            <a:r>
              <a:rPr lang="en-CA" dirty="0" smtClean="0">
                <a:solidFill>
                  <a:srgbClr val="FFFF00"/>
                </a:solidFill>
                <a:latin typeface="Algerian" pitchFamily="82" charset="0"/>
              </a:rPr>
              <a:t/>
            </a:r>
            <a:br>
              <a:rPr lang="en-CA" dirty="0" smtClean="0">
                <a:solidFill>
                  <a:srgbClr val="FFFF00"/>
                </a:solidFill>
                <a:latin typeface="Algerian" pitchFamily="82" charset="0"/>
              </a:rPr>
            </a:br>
            <a:r>
              <a:rPr lang="en-CA" dirty="0" smtClean="0">
                <a:solidFill>
                  <a:srgbClr val="FFFF00"/>
                </a:solidFill>
                <a:latin typeface="Algerian" pitchFamily="82" charset="0"/>
              </a:rPr>
              <a:t>(The word “know” or “known” is used 38 times in only 5 chapters)</a:t>
            </a:r>
            <a:r>
              <a:rPr lang="en-CA" dirty="0" smtClean="0"/>
              <a:t/>
            </a:r>
            <a:br>
              <a:rPr lang="en-CA" dirty="0" smtClean="0"/>
            </a:b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500034" y="5000636"/>
            <a:ext cx="8484439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sz="2400" dirty="0" smtClean="0">
              <a:solidFill>
                <a:srgbClr val="FFFF00"/>
              </a:solidFill>
            </a:endParaRPr>
          </a:p>
          <a:p>
            <a:endParaRPr lang="en-CA" sz="2400" dirty="0">
              <a:solidFill>
                <a:srgbClr val="FFFF00"/>
              </a:solidFill>
            </a:endParaRPr>
          </a:p>
          <a:p>
            <a:r>
              <a:rPr lang="en-CA" sz="2400" dirty="0" smtClean="0">
                <a:solidFill>
                  <a:srgbClr val="FF0000"/>
                </a:solidFill>
                <a:latin typeface="Algerian" pitchFamily="82" charset="0"/>
              </a:rPr>
              <a:t>Assurance</a:t>
            </a:r>
            <a:r>
              <a:rPr lang="en-CA" sz="2400" dirty="0" smtClean="0">
                <a:solidFill>
                  <a:srgbClr val="FFFF00"/>
                </a:solidFill>
              </a:rPr>
              <a:t> of salvation is something that God  wants us to have</a:t>
            </a:r>
          </a:p>
          <a:p>
            <a:r>
              <a:rPr lang="en-CA" sz="2000" dirty="0" smtClean="0">
                <a:solidFill>
                  <a:srgbClr val="FFFF00"/>
                </a:solidFill>
              </a:rPr>
              <a:t/>
            </a:r>
            <a:br>
              <a:rPr lang="en-CA" sz="2000" dirty="0" smtClean="0">
                <a:solidFill>
                  <a:srgbClr val="FFFF00"/>
                </a:solidFill>
              </a:rPr>
            </a:br>
            <a:r>
              <a:rPr lang="en-CA" sz="2000" dirty="0" smtClean="0">
                <a:solidFill>
                  <a:srgbClr val="FFFF00"/>
                </a:solidFill>
              </a:rPr>
              <a:t/>
            </a:r>
            <a:br>
              <a:rPr lang="en-CA" sz="2000" dirty="0" smtClean="0">
                <a:solidFill>
                  <a:srgbClr val="FFFF00"/>
                </a:solidFill>
              </a:rPr>
            </a:br>
            <a:endParaRPr lang="en-CA" sz="20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5786" y="2000240"/>
            <a:ext cx="10946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 smtClean="0">
                <a:solidFill>
                  <a:srgbClr val="FFFF00"/>
                </a:solidFill>
                <a:latin typeface="Algerian" pitchFamily="82" charset="0"/>
              </a:rPr>
              <a:t>Intro :</a:t>
            </a:r>
            <a:endParaRPr lang="en-CA" sz="2000" b="1" dirty="0">
              <a:solidFill>
                <a:srgbClr val="FFFF00"/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christianglobe.com/imageResizerTwo.asp?filename=00000173&amp;suffix=_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71472" y="1214422"/>
            <a:ext cx="45544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600" dirty="0" smtClean="0">
                <a:solidFill>
                  <a:srgbClr val="FFFF00"/>
                </a:solidFill>
                <a:latin typeface="Algerian" pitchFamily="82" charset="0"/>
              </a:rPr>
              <a:t>what is salvation</a:t>
            </a:r>
            <a:endParaRPr lang="en-CA" sz="3600" dirty="0"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2571744"/>
            <a:ext cx="8216865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Both"/>
            </a:pPr>
            <a:r>
              <a:rPr lang="en-CA" b="1" dirty="0" smtClean="0">
                <a:solidFill>
                  <a:srgbClr val="FFFF00"/>
                </a:solidFill>
              </a:rPr>
              <a:t>It means every sin is forgiven and buried in the grave of God’s forgetfulness</a:t>
            </a:r>
          </a:p>
          <a:p>
            <a:pPr marL="342900" indent="-342900">
              <a:buAutoNum type="arabicParenBoth"/>
            </a:pPr>
            <a:endParaRPr lang="en-CA" b="1" dirty="0" smtClean="0">
              <a:solidFill>
                <a:srgbClr val="FFFF00"/>
              </a:solidFill>
            </a:endParaRPr>
          </a:p>
          <a:p>
            <a:pPr marL="342900" indent="-342900"/>
            <a:endParaRPr lang="en-CA" b="1" dirty="0">
              <a:solidFill>
                <a:srgbClr val="FFFF00"/>
              </a:solidFill>
            </a:endParaRPr>
          </a:p>
          <a:p>
            <a:pPr marL="342900" indent="-342900">
              <a:buAutoNum type="arabicParenBoth"/>
            </a:pPr>
            <a:endParaRPr lang="en-CA" b="1" dirty="0" smtClean="0">
              <a:solidFill>
                <a:srgbClr val="FFFF00"/>
              </a:solidFill>
            </a:endParaRPr>
          </a:p>
          <a:p>
            <a:pPr marL="342900" indent="-342900"/>
            <a:r>
              <a:rPr lang="en-CA" b="1" dirty="0" smtClean="0">
                <a:solidFill>
                  <a:srgbClr val="FFFF00"/>
                </a:solidFill>
              </a:rPr>
              <a:t>(2) It means that the Holy Spirit comes to live within us</a:t>
            </a:r>
          </a:p>
          <a:p>
            <a:pPr marL="342900" indent="-342900"/>
            <a:endParaRPr lang="en-CA" b="1" dirty="0">
              <a:solidFill>
                <a:srgbClr val="FFFF00"/>
              </a:solidFill>
            </a:endParaRPr>
          </a:p>
          <a:p>
            <a:pPr marL="342900" indent="-342900"/>
            <a:endParaRPr lang="en-CA" b="1" dirty="0" smtClean="0">
              <a:solidFill>
                <a:srgbClr val="FFFF00"/>
              </a:solidFill>
            </a:endParaRPr>
          </a:p>
          <a:p>
            <a:pPr marL="342900" indent="-342900"/>
            <a:endParaRPr lang="en-CA" b="1" dirty="0">
              <a:solidFill>
                <a:srgbClr val="FFFF00"/>
              </a:solidFill>
            </a:endParaRPr>
          </a:p>
          <a:p>
            <a:pPr marL="342900" indent="-342900"/>
            <a:r>
              <a:rPr lang="en-CA" b="1" dirty="0" smtClean="0">
                <a:solidFill>
                  <a:srgbClr val="FFFF00"/>
                </a:solidFill>
              </a:rPr>
              <a:t>(3) It means that when we die (or Jesus comes again) we have the blessed assurance</a:t>
            </a:r>
          </a:p>
          <a:p>
            <a:r>
              <a:rPr lang="en-CA" b="1" dirty="0" smtClean="0">
                <a:solidFill>
                  <a:srgbClr val="FFFF00"/>
                </a:solidFill>
              </a:rPr>
              <a:t> of a home in Heaven</a:t>
            </a:r>
            <a:r>
              <a:rPr lang="en-CA" dirty="0" smtClean="0">
                <a:solidFill>
                  <a:srgbClr val="FFFF00"/>
                </a:solidFill>
              </a:rPr>
              <a:t/>
            </a:r>
            <a:br>
              <a:rPr lang="en-CA" dirty="0" smtClean="0">
                <a:solidFill>
                  <a:srgbClr val="FFFF00"/>
                </a:solidFill>
              </a:rPr>
            </a:br>
            <a:endParaRPr lang="en-CA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29256" y="1214422"/>
            <a:ext cx="4219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000" b="1" dirty="0" smtClean="0">
                <a:solidFill>
                  <a:srgbClr val="FFFF00"/>
                </a:solidFill>
              </a:rPr>
              <a:t>?</a:t>
            </a:r>
            <a:endParaRPr lang="en-CA" sz="4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christianglobe.com/imageResizerTwo.asp?filename=00011025&amp;suffix=_nv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643042" y="4286256"/>
            <a:ext cx="5634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b="1" dirty="0" smtClean="0">
                <a:solidFill>
                  <a:srgbClr val="FF0000"/>
                </a:solidFill>
                <a:latin typeface="Algerian" pitchFamily="82" charset="0"/>
              </a:rPr>
              <a:t>“Question   Mark   Christians”</a:t>
            </a:r>
            <a:endParaRPr lang="en-CA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429124" y="2228671"/>
            <a:ext cx="5854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7200" b="1" dirty="0" smtClean="0">
                <a:solidFill>
                  <a:srgbClr val="FF0000"/>
                </a:solidFill>
                <a:latin typeface="Algerian" pitchFamily="82" charset="0"/>
              </a:rPr>
              <a:t>?</a:t>
            </a:r>
            <a:endParaRPr lang="en-CA" sz="7200" b="1" dirty="0">
              <a:latin typeface="Algerian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5000636"/>
            <a:ext cx="815935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b="1" dirty="0" smtClean="0">
              <a:solidFill>
                <a:srgbClr val="0000FF"/>
              </a:solidFill>
            </a:endParaRPr>
          </a:p>
          <a:p>
            <a:r>
              <a:rPr lang="en-CA" b="1" dirty="0" smtClean="0">
                <a:solidFill>
                  <a:srgbClr val="0000FF"/>
                </a:solidFill>
              </a:rPr>
              <a:t>When we continually question our own salvation, we are going through our</a:t>
            </a:r>
          </a:p>
          <a:p>
            <a:r>
              <a:rPr lang="en-CA" b="1" dirty="0" smtClean="0">
                <a:solidFill>
                  <a:srgbClr val="0000FF"/>
                </a:solidFill>
              </a:rPr>
              <a:t> Christian walk with our heads bent over like a question mark.</a:t>
            </a:r>
          </a:p>
          <a:p>
            <a:r>
              <a:rPr lang="en-CA" b="1" dirty="0" smtClean="0">
                <a:solidFill>
                  <a:srgbClr val="0000FF"/>
                </a:solidFill>
              </a:rPr>
              <a:t/>
            </a:r>
            <a:br>
              <a:rPr lang="en-CA" b="1" dirty="0" smtClean="0">
                <a:solidFill>
                  <a:srgbClr val="0000FF"/>
                </a:solidFill>
              </a:rPr>
            </a:br>
            <a:r>
              <a:rPr lang="en-CA" b="1" dirty="0" smtClean="0">
                <a:solidFill>
                  <a:srgbClr val="C00000"/>
                </a:solidFill>
                <a:latin typeface="Algerian" pitchFamily="82" charset="0"/>
              </a:rPr>
              <a:t>Assurance</a:t>
            </a:r>
            <a:r>
              <a:rPr lang="en-CA" b="1" dirty="0" smtClean="0">
                <a:solidFill>
                  <a:srgbClr val="C00000"/>
                </a:solidFill>
              </a:rPr>
              <a:t> allows you to stand erect, confident that you have a home in Heaven,</a:t>
            </a:r>
          </a:p>
          <a:p>
            <a:r>
              <a:rPr lang="en-CA" b="1" dirty="0" smtClean="0">
                <a:solidFill>
                  <a:srgbClr val="C00000"/>
                </a:solidFill>
              </a:rPr>
              <a:t> and the deed has been purchased by the blood of Jesus</a:t>
            </a:r>
            <a:br>
              <a:rPr lang="en-CA" b="1" dirty="0" smtClean="0">
                <a:solidFill>
                  <a:srgbClr val="C00000"/>
                </a:solidFill>
              </a:rPr>
            </a:br>
            <a:r>
              <a:rPr lang="en-CA" dirty="0" smtClean="0">
                <a:solidFill>
                  <a:srgbClr val="0000FF"/>
                </a:solidFill>
              </a:rPr>
              <a:t/>
            </a:r>
            <a:br>
              <a:rPr lang="en-CA" dirty="0" smtClean="0">
                <a:solidFill>
                  <a:srgbClr val="0000FF"/>
                </a:solidFill>
              </a:rPr>
            </a:br>
            <a:endParaRPr lang="en-CA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christianglobe.com/imageResizerTwo.asp?filename=00000061&amp;suffix=_nv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57158" y="5286388"/>
            <a:ext cx="86853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000" dirty="0" smtClean="0">
                <a:solidFill>
                  <a:schemeClr val="bg1"/>
                </a:solidFill>
                <a:latin typeface="Algerian" pitchFamily="82" charset="0"/>
              </a:rPr>
              <a:t>WE ARE </a:t>
            </a:r>
            <a:r>
              <a:rPr lang="en-CA" sz="4000" dirty="0" err="1" smtClean="0">
                <a:solidFill>
                  <a:schemeClr val="bg1"/>
                </a:solidFill>
                <a:latin typeface="Algerian" pitchFamily="82" charset="0"/>
              </a:rPr>
              <a:t>PURCHESHED</a:t>
            </a:r>
            <a:r>
              <a:rPr lang="en-CA" sz="4000" dirty="0" smtClean="0">
                <a:solidFill>
                  <a:schemeClr val="bg1"/>
                </a:solidFill>
                <a:latin typeface="Algerian" pitchFamily="82" charset="0"/>
              </a:rPr>
              <a:t> BY HIS BLOOD</a:t>
            </a:r>
            <a:endParaRPr lang="en-CA" sz="4000" dirty="0">
              <a:solidFill>
                <a:schemeClr val="bg1"/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christianglobe.com/imageResizerTwo.asp?filename=00000061&amp;suffix=_1_b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4000504"/>
            <a:ext cx="9716299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solidFill>
                  <a:srgbClr val="FFFF00"/>
                </a:solidFill>
                <a:latin typeface="Algerian" pitchFamily="82" charset="0"/>
              </a:rPr>
              <a:t>“These things I have written to you who believe in the name of</a:t>
            </a:r>
          </a:p>
          <a:p>
            <a:endParaRPr lang="en-CA" b="1" dirty="0">
              <a:solidFill>
                <a:srgbClr val="FFFF00"/>
              </a:solidFill>
              <a:latin typeface="Algerian" pitchFamily="82" charset="0"/>
            </a:endParaRPr>
          </a:p>
          <a:p>
            <a:r>
              <a:rPr lang="en-CA" sz="3200" b="1" dirty="0" smtClean="0">
                <a:solidFill>
                  <a:srgbClr val="FFFF00"/>
                </a:solidFill>
                <a:latin typeface="Algerian" pitchFamily="82" charset="0"/>
              </a:rPr>
              <a:t> </a:t>
            </a:r>
            <a:r>
              <a:rPr lang="en-CA" sz="3200" b="1" dirty="0" smtClean="0">
                <a:solidFill>
                  <a:schemeClr val="bg1"/>
                </a:solidFill>
                <a:latin typeface="Algerian" pitchFamily="82" charset="0"/>
              </a:rPr>
              <a:t>the Son of </a:t>
            </a:r>
            <a:r>
              <a:rPr lang="en-CA" sz="3200" b="1" dirty="0" err="1" smtClean="0">
                <a:solidFill>
                  <a:schemeClr val="bg1"/>
                </a:solidFill>
                <a:latin typeface="Algerian" pitchFamily="82" charset="0"/>
              </a:rPr>
              <a:t>God</a:t>
            </a:r>
            <a:r>
              <a:rPr lang="en-CA" sz="3200" b="1" dirty="0" err="1" smtClean="0">
                <a:solidFill>
                  <a:srgbClr val="FFFF00"/>
                </a:solidFill>
                <a:latin typeface="Algerian" pitchFamily="82" charset="0"/>
              </a:rPr>
              <a:t>,</a:t>
            </a:r>
            <a:r>
              <a:rPr lang="en-CA" b="1" dirty="0" err="1" smtClean="0">
                <a:solidFill>
                  <a:srgbClr val="FFFF00"/>
                </a:solidFill>
                <a:latin typeface="Algerian" pitchFamily="82" charset="0"/>
              </a:rPr>
              <a:t>that</a:t>
            </a:r>
            <a:r>
              <a:rPr lang="en-CA" b="1" dirty="0" smtClean="0">
                <a:solidFill>
                  <a:srgbClr val="FFFF00"/>
                </a:solidFill>
                <a:latin typeface="Algerian" pitchFamily="82" charset="0"/>
              </a:rPr>
              <a:t>  you may know that you have eternal life,</a:t>
            </a:r>
          </a:p>
          <a:p>
            <a:endParaRPr lang="en-CA" b="1" dirty="0" smtClean="0">
              <a:solidFill>
                <a:srgbClr val="FFFF00"/>
              </a:solidFill>
              <a:latin typeface="Algerian" pitchFamily="82" charset="0"/>
            </a:endParaRPr>
          </a:p>
          <a:p>
            <a:r>
              <a:rPr lang="en-CA" b="1" dirty="0" smtClean="0">
                <a:solidFill>
                  <a:srgbClr val="FFFF00"/>
                </a:solidFill>
                <a:latin typeface="Algerian" pitchFamily="82" charset="0"/>
              </a:rPr>
              <a:t> and that you may continue to believe in the name of the Son of God.”</a:t>
            </a:r>
          </a:p>
          <a:p>
            <a:endParaRPr lang="en-CA" b="1" dirty="0">
              <a:solidFill>
                <a:srgbClr val="FFFF00"/>
              </a:solidFill>
              <a:latin typeface="Algerian" pitchFamily="82" charset="0"/>
            </a:endParaRPr>
          </a:p>
          <a:p>
            <a:r>
              <a:rPr lang="en-CA" b="1" dirty="0" smtClean="0">
                <a:solidFill>
                  <a:srgbClr val="FFFF00"/>
                </a:solidFill>
                <a:latin typeface="Algerian" pitchFamily="82" charset="0"/>
              </a:rPr>
              <a:t>                                                                                                                                 </a:t>
            </a:r>
            <a:r>
              <a:rPr lang="en-CA" sz="1600" dirty="0" smtClean="0">
                <a:solidFill>
                  <a:srgbClr val="FFFF00"/>
                </a:solidFill>
                <a:latin typeface="Algerian" pitchFamily="82" charset="0"/>
              </a:rPr>
              <a:t> (I John 5:13)</a:t>
            </a:r>
            <a:r>
              <a:rPr lang="en-CA" dirty="0" smtClean="0"/>
              <a:t/>
            </a:r>
            <a:br>
              <a:rPr lang="en-CA" dirty="0" smtClean="0"/>
            </a:b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christianglobe.com/imageResizerTwo.asp?filename=00008590&amp;suffix=_nv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146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857884" y="6000768"/>
            <a:ext cx="1713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>
                <a:solidFill>
                  <a:schemeClr val="bg1"/>
                </a:solidFill>
                <a:latin typeface="Algerian" pitchFamily="82" charset="0"/>
              </a:rPr>
              <a:t>JOHN 3: 1 TO 8</a:t>
            </a:r>
            <a:endParaRPr lang="en-CA" b="1" dirty="0">
              <a:solidFill>
                <a:schemeClr val="bg1"/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hristianglobe.com/imageResizerTwo.asp?filename=00000154&amp;suffix=_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950" y="0"/>
            <a:ext cx="918995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71538" y="1714488"/>
            <a:ext cx="5888920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>
                <a:solidFill>
                  <a:schemeClr val="bg1"/>
                </a:solidFill>
                <a:latin typeface="Blue Highway Linocut" pitchFamily="2" charset="0"/>
              </a:rPr>
              <a:t>Can a </a:t>
            </a:r>
            <a:r>
              <a:rPr lang="en-CA" sz="4000" dirty="0" smtClean="0">
                <a:solidFill>
                  <a:srgbClr val="C00000"/>
                </a:solidFill>
                <a:latin typeface="Blue Highway Linocut" pitchFamily="2" charset="0"/>
              </a:rPr>
              <a:t>C</a:t>
            </a:r>
            <a:r>
              <a:rPr lang="en-CA" sz="2800" dirty="0" smtClean="0">
                <a:solidFill>
                  <a:schemeClr val="bg1"/>
                </a:solidFill>
                <a:latin typeface="Blue Highway Linocut" pitchFamily="2" charset="0"/>
              </a:rPr>
              <a:t>hristian doubt ........... </a:t>
            </a:r>
            <a:r>
              <a:rPr lang="en-CA" sz="4400" dirty="0" smtClean="0">
                <a:solidFill>
                  <a:srgbClr val="C00000"/>
                </a:solidFill>
                <a:latin typeface="Blue Highway Linocut" pitchFamily="2" charset="0"/>
              </a:rPr>
              <a:t>salvation?</a:t>
            </a:r>
            <a:r>
              <a:rPr lang="en-CA" dirty="0" smtClean="0"/>
              <a:t/>
            </a:r>
            <a:br>
              <a:rPr lang="en-CA" dirty="0" smtClean="0"/>
            </a:b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429132"/>
            <a:ext cx="871543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solidFill>
                  <a:srgbClr val="FF0000"/>
                </a:solidFill>
                <a:latin typeface="Algerian" pitchFamily="82" charset="0"/>
              </a:rPr>
              <a:t> </a:t>
            </a:r>
            <a:r>
              <a:rPr lang="en-CA" sz="2800" b="1" dirty="0" smtClean="0">
                <a:solidFill>
                  <a:schemeClr val="bg1"/>
                </a:solidFill>
                <a:latin typeface="Algerian" pitchFamily="82" charset="0"/>
              </a:rPr>
              <a:t> Trying to live our Christian  life constantly </a:t>
            </a:r>
          </a:p>
          <a:p>
            <a:endParaRPr lang="en-CA" sz="2800" b="1" dirty="0">
              <a:solidFill>
                <a:schemeClr val="bg1"/>
              </a:solidFill>
              <a:latin typeface="Algerian" pitchFamily="82" charset="0"/>
            </a:endParaRPr>
          </a:p>
          <a:p>
            <a:r>
              <a:rPr lang="en-CA" sz="2800" b="1" dirty="0" smtClean="0">
                <a:solidFill>
                  <a:schemeClr val="bg1"/>
                </a:solidFill>
                <a:latin typeface="Algerian" pitchFamily="82" charset="0"/>
              </a:rPr>
              <a:t>                        </a:t>
            </a:r>
            <a:r>
              <a:rPr lang="en-CA" sz="2800" b="1" dirty="0" smtClean="0">
                <a:solidFill>
                  <a:srgbClr val="FF0000"/>
                </a:solidFill>
                <a:latin typeface="Algerian" pitchFamily="82" charset="0"/>
              </a:rPr>
              <a:t>in doubt is like trying</a:t>
            </a:r>
          </a:p>
          <a:p>
            <a:endParaRPr lang="en-CA" b="1" dirty="0" smtClean="0">
              <a:solidFill>
                <a:srgbClr val="FF0000"/>
              </a:solidFill>
              <a:latin typeface="Algerian" pitchFamily="82" charset="0"/>
            </a:endParaRPr>
          </a:p>
          <a:p>
            <a:r>
              <a:rPr lang="en-CA" b="1" dirty="0" smtClean="0">
                <a:solidFill>
                  <a:srgbClr val="FF0000"/>
                </a:solidFill>
                <a:latin typeface="Algerian" pitchFamily="82" charset="0"/>
              </a:rPr>
              <a:t>                 </a:t>
            </a:r>
            <a:r>
              <a:rPr lang="en-CA" sz="3200" b="1" dirty="0" smtClean="0">
                <a:solidFill>
                  <a:schemeClr val="bg1"/>
                </a:solidFill>
                <a:latin typeface="Algerian" pitchFamily="82" charset="0"/>
              </a:rPr>
              <a:t>to drive a car with the brakes on –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christianglobe.com/imageResizerTwo.asp?filename=00000831&amp;suffix=_b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725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-32" y="1142984"/>
            <a:ext cx="93078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 smtClean="0">
                <a:solidFill>
                  <a:srgbClr val="FF0000"/>
                </a:solidFill>
              </a:rPr>
              <a:t>The Bible says that  Abraham was justified by his </a:t>
            </a:r>
            <a:r>
              <a:rPr lang="en-CA" sz="3200" b="1" dirty="0" smtClean="0">
                <a:solidFill>
                  <a:srgbClr val="FFC000"/>
                </a:solidFill>
                <a:latin typeface="Algerian" pitchFamily="82" charset="0"/>
              </a:rPr>
              <a:t>‘faith’</a:t>
            </a:r>
            <a:r>
              <a:rPr lang="en-CA" sz="2800" b="1" dirty="0" smtClean="0">
                <a:solidFill>
                  <a:srgbClr val="FF0000"/>
                </a:solidFill>
              </a:rPr>
              <a:t/>
            </a:r>
            <a:br>
              <a:rPr lang="en-CA" sz="2800" b="1" dirty="0" smtClean="0">
                <a:solidFill>
                  <a:srgbClr val="FF0000"/>
                </a:solidFill>
              </a:rPr>
            </a:br>
            <a:endParaRPr lang="en-CA" sz="28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71470" y="3286124"/>
            <a:ext cx="9590574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>
                <a:solidFill>
                  <a:srgbClr val="FF0000"/>
                </a:solidFill>
              </a:rPr>
              <a:t>“For by </a:t>
            </a:r>
            <a:r>
              <a:rPr lang="en-CA" sz="3600" dirty="0" smtClean="0">
                <a:solidFill>
                  <a:srgbClr val="FF0000"/>
                </a:solidFill>
                <a:latin typeface="Algerian" pitchFamily="82" charset="0"/>
              </a:rPr>
              <a:t>grace</a:t>
            </a:r>
            <a:r>
              <a:rPr lang="en-CA" sz="2400" dirty="0" smtClean="0">
                <a:solidFill>
                  <a:srgbClr val="FF0000"/>
                </a:solidFill>
              </a:rPr>
              <a:t> you have been saved through </a:t>
            </a:r>
            <a:r>
              <a:rPr lang="en-CA" sz="4000" dirty="0" smtClean="0">
                <a:solidFill>
                  <a:srgbClr val="FF0000"/>
                </a:solidFill>
                <a:latin typeface="Algerian" pitchFamily="82" charset="0"/>
              </a:rPr>
              <a:t>faith</a:t>
            </a:r>
            <a:r>
              <a:rPr lang="en-CA" sz="2400" dirty="0" smtClean="0">
                <a:solidFill>
                  <a:srgbClr val="FF0000"/>
                </a:solidFill>
              </a:rPr>
              <a:t>,</a:t>
            </a:r>
          </a:p>
          <a:p>
            <a:endParaRPr lang="en-CA" sz="2400" dirty="0">
              <a:solidFill>
                <a:srgbClr val="FF0000"/>
              </a:solidFill>
            </a:endParaRPr>
          </a:p>
          <a:p>
            <a:r>
              <a:rPr lang="en-CA" sz="2400" dirty="0" smtClean="0">
                <a:solidFill>
                  <a:srgbClr val="FF0000"/>
                </a:solidFill>
              </a:rPr>
              <a:t>                                                      </a:t>
            </a:r>
            <a:r>
              <a:rPr lang="en-CA" sz="4000" dirty="0" smtClean="0">
                <a:solidFill>
                  <a:srgbClr val="FF0000"/>
                </a:solidFill>
              </a:rPr>
              <a:t>and that not of yourselves; </a:t>
            </a:r>
          </a:p>
          <a:p>
            <a:endParaRPr lang="en-CA" sz="2400" b="1" dirty="0">
              <a:solidFill>
                <a:srgbClr val="FFC000"/>
              </a:solidFill>
            </a:endParaRPr>
          </a:p>
          <a:p>
            <a:r>
              <a:rPr lang="en-CA" sz="2400" b="1" dirty="0">
                <a:solidFill>
                  <a:srgbClr val="FFC000"/>
                </a:solidFill>
              </a:rPr>
              <a:t>I</a:t>
            </a:r>
            <a:r>
              <a:rPr lang="en-CA" sz="2400" b="1" dirty="0" smtClean="0">
                <a:solidFill>
                  <a:srgbClr val="FFC000"/>
                </a:solidFill>
              </a:rPr>
              <a:t>t is the gift of God, not of works,</a:t>
            </a:r>
          </a:p>
          <a:p>
            <a:r>
              <a:rPr lang="en-CA" sz="2400" b="1" dirty="0">
                <a:solidFill>
                  <a:srgbClr val="FFC000"/>
                </a:solidFill>
              </a:rPr>
              <a:t> </a:t>
            </a:r>
            <a:r>
              <a:rPr lang="en-CA" sz="2400" b="1" dirty="0" smtClean="0">
                <a:solidFill>
                  <a:srgbClr val="FFC000"/>
                </a:solidFill>
              </a:rPr>
              <a:t>                                lest anyone should boast.”  </a:t>
            </a:r>
          </a:p>
          <a:p>
            <a:r>
              <a:rPr lang="en-CA" sz="2400" b="1" dirty="0">
                <a:solidFill>
                  <a:srgbClr val="FFC000"/>
                </a:solidFill>
              </a:rPr>
              <a:t> </a:t>
            </a:r>
            <a:r>
              <a:rPr lang="en-CA" sz="2400" b="1" dirty="0" smtClean="0">
                <a:solidFill>
                  <a:srgbClr val="FFC000"/>
                </a:solidFill>
              </a:rPr>
              <a:t>                                                            Ephesians 2:8, 9 </a:t>
            </a:r>
            <a:endParaRPr lang="en-CA" sz="24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394</Words>
  <Application>Microsoft Office PowerPoint</Application>
  <PresentationFormat>On-screen Show (4:3)</PresentationFormat>
  <Paragraphs>72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REV Mahendra Christ</dc:creator>
  <cp:lastModifiedBy>Nilesh</cp:lastModifiedBy>
  <cp:revision>35</cp:revision>
  <dcterms:created xsi:type="dcterms:W3CDTF">2009-07-03T17:29:52Z</dcterms:created>
  <dcterms:modified xsi:type="dcterms:W3CDTF">2009-07-26T19:43:09Z</dcterms:modified>
</cp:coreProperties>
</file>